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7" r:id="rId2"/>
    <p:sldMasterId id="2147483711" r:id="rId3"/>
  </p:sldMasterIdLst>
  <p:notesMasterIdLst>
    <p:notesMasterId r:id="rId7"/>
  </p:notesMasterIdLst>
  <p:handoutMasterIdLst>
    <p:handoutMasterId r:id="rId8"/>
  </p:handoutMasterIdLst>
  <p:sldIdLst>
    <p:sldId id="324" r:id="rId4"/>
    <p:sldId id="326" r:id="rId5"/>
    <p:sldId id="325" r:id="rId6"/>
  </p:sldIdLst>
  <p:sldSz cx="9144000" cy="6858000" type="screen4x3"/>
  <p:notesSz cx="6797675" cy="99266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昕芸 汪" initials="昕芸" lastIdx="1" clrIdx="0">
    <p:extLst>
      <p:ext uri="{19B8F6BF-5375-455C-9EA6-DF929625EA0E}">
        <p15:presenceInfo xmlns:p15="http://schemas.microsoft.com/office/powerpoint/2012/main" userId="452359ae65578c1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2" autoAdjust="0"/>
    <p:restoredTop sz="94660"/>
  </p:normalViewPr>
  <p:slideViewPr>
    <p:cSldViewPr>
      <p:cViewPr varScale="1">
        <p:scale>
          <a:sx n="100" d="100"/>
          <a:sy n="100" d="100"/>
        </p:scale>
        <p:origin x="1332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324"/>
    </p:cViewPr>
  </p:sorterViewPr>
  <p:notesViewPr>
    <p:cSldViewPr>
      <p:cViewPr varScale="1">
        <p:scale>
          <a:sx n="63" d="100"/>
          <a:sy n="63" d="100"/>
        </p:scale>
        <p:origin x="-3414" y="-108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C9BFC69-0D79-4CC3-A0BB-21331C0EB2BF}" type="datetimeFigureOut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5E70D311-0E31-430E-83B7-8CF393A1501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62442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130C90B0-6EAC-49DE-8D91-987D5F3D4D84}" type="datetimeFigureOut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F6433741-526A-45C2-80AA-FB35321E294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47506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3741-526A-45C2-80AA-FB35321E2945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7997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33741-526A-45C2-80AA-FB35321E2945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856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EB250-DBC2-4957-954D-46D072B58EBF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0AF1C-98B4-4B37-99A1-16C3C0E01FCF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20FA5-D8EB-417B-B979-D9647F1CEF6F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E3091-3D80-4450-B645-DD59741FBCBA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C13E6-CB36-4A63-B2E0-9424E84F7784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920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9521D-44BF-487E-A1DF-5102D2F0C0F5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A8D90-CCE7-4170-BC42-BE9474D4A108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60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5F696-AD26-4AED-931C-1208D9285511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FE0-54F0-42CE-957E-6F52B6B3D638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145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EFFA6-CEE2-4EC2-8976-BCE07C0BD218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BACC5-6230-4165-819A-BDBE95202041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23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1AD5A-A5F7-4465-8832-459E2450C1C5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8D051-0E02-46E5-983F-D1A84DA610D0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112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148E1-77D0-468B-BA04-B9CB0CB32398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22502-696C-4B2F-97C6-D0BDF4CD3F7B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2429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EAF89-338A-4AF6-BD83-A2A72D170E2F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53C9B-A1DD-483A-ACB3-82E9E16EE32F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129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B2990-3975-4A34-A3F2-1F406E062662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490FC-E52C-4E68-A509-4F10EA733ADD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03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0E6B9-E446-4619-9ACF-FD6372F4999B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874B8-0233-4145-842F-062AF51E9B47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6C686-E162-4976-9F00-00271B4D8EF2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4624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9ED13-35D4-42A7-A173-0AA9BA257D93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CC174-0FC2-40C3-9683-5ABFE4D978D3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5967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8B383-A698-4E28-9D7E-B0AB3981E3F6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41EF8-A3A4-465A-8BDD-4E721536C3F7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480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1485C-98FA-43CD-8C0B-275F0DCCE01E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26AA2-B1FD-4571-AACA-CDDA934B02F1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51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標題，四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6E980-B468-4A9A-BEB6-3E811B11EB00}" type="datetime1">
              <a:rPr lang="zh-TW" altLang="en-US" smtClean="0">
                <a:solidFill>
                  <a:srgbClr val="000000"/>
                </a:solidFill>
              </a:r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DD0321-2632-4F66-AEBE-9FE2AC410126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9090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08B16-C6C9-480D-BF53-4E70A0A50475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D7124-E116-4022-9BFA-396CA5779C33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816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2CEC9-C880-43BC-B91C-E097DA3C6118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4996F-8EBE-4086-8CCC-8198F981E252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9172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ED386-2CFA-4F6E-8E97-5D001329043B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B938A-593E-4EDF-B36A-0B720CCF76CA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841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10DB3-EF55-40CC-88B7-6DD8D06CCDA3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81FAA-8BE5-4C24-83CA-107C7D16AA2E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1287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CB89C-1062-42CA-B1B4-38D02F95F43F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503AD6-FEE8-4487-90A2-9391D27BD5E5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605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AD4B8-9C4E-4C33-B1BC-DFE87C75B7D5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8F737-74AA-4BC6-83C3-45704F10AFCC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E4591-BD78-4E31-A4DE-5C5FE3735532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441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38B26-F5AC-4E38-BA46-666287C20E22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E5DFA-3FF2-4FCE-A084-5C0501295860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0686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C518C-9D18-485B-9E3C-4C339735BA64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BE5DA7-38F5-46E4-AAB2-FC0F32B824DC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7080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9195C-B8D5-4388-B79F-477C7A2E5CC4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16E1E-AFDF-4CF7-8CEA-656866B79EA3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6914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E10CC7-00BD-428F-91E6-B72BAA7012A8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9BB44-0132-40A9-A62F-D1F5354B9593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2849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A6F5D-9530-4C3E-AE5A-3876401AA2CC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B82F1-D999-40F6-A345-5EDB75C2CFAA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7716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4E4C29-A62F-4BE6-9F72-D36777F06810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9E782-7984-4EF1-B4BB-BE01728FFF30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334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標題，四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1DB56-35AF-4039-A1E6-F2B14BC9CBE1}" type="datetimeFigureOut">
              <a:rPr lang="zh-TW" altLang="en-US">
                <a:solidFill>
                  <a:srgbClr val="000000"/>
                </a:solidFill>
              </a:rPr>
              <a:pPr>
                <a:defRPr/>
              </a:pPr>
              <a:t>2025/9/30</a:t>
            </a:fld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889D6C-2168-4EEC-B6C6-B58253C965E0}" type="slidenum">
              <a:rPr lang="zh-TW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zh-TW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986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20805-2306-44D5-9BDF-C33E1C8BD38D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CE790-1087-48B2-AC84-FDE8E83AEB1F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C0A-C721-42AC-A38E-C7A864B24500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04245-B4F7-40CE-813F-087D22916228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BDBA7-A394-4779-A352-4FC1B95951A1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1442E-815F-4D6F-9387-3AC5CF621C82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E6EA286-DE00-4A39-8EFA-0B1EB00383F6}" type="datetime1">
              <a:rPr lang="zh-TW" altLang="en-US" smtClean="0"/>
              <a:t>2025/9/30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2768959-08BF-4507-BEAD-3B9E6403461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ea typeface="新細明體" pitchFamily="18" charset="-12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239D73-1794-4929-B3D3-215313F04FC1}" type="datetime1">
              <a:rPr kumimoji="1" lang="zh-TW" altLang="en-US" smtClean="0">
                <a:solidFill>
                  <a:srgbClr val="000000"/>
                </a:solidFill>
                <a:latin typeface="Tahoma" pitchFamily="34" charset="0"/>
              </a:rPr>
              <a:t>2025/9/30</a:t>
            </a:fld>
            <a:endParaRPr kumimoji="1" lang="en-US" altLang="zh-TW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ea typeface="新細明體" pitchFamily="18" charset="-12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smtClean="0">
                <a:ea typeface="新細明體" pitchFamily="18" charset="-12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18AB5D-8DAB-4126-8BA7-02FCF20906C0}" type="slidenum">
              <a:rPr kumimoji="1" lang="zh-TW" altLang="en-US">
                <a:solidFill>
                  <a:srgbClr val="000000"/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538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新細明體" pitchFamily="18" charset="-12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631B01-FA8D-46E1-B750-16DE69248723}" type="datetimeFigureOut">
              <a:rPr kumimoji="1" lang="zh-TW" altLang="en-US">
                <a:solidFill>
                  <a:srgbClr val="000000"/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2025/9/30</a:t>
            </a:fld>
            <a:endParaRPr kumimoji="1" lang="en-US" altLang="zh-TW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ea typeface="新細明體" pitchFamily="18" charset="-12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zh-TW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9B635F6-2852-4F9C-9B53-1388C140A277}" type="slidenum">
              <a:rPr kumimoji="1" lang="zh-TW" altLang="en-US">
                <a:solidFill>
                  <a:srgbClr val="000000"/>
                </a:solidFill>
                <a:latin typeface="Tahoma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zh-TW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457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872067" y="980728"/>
            <a:ext cx="7408333" cy="5145435"/>
          </a:xfrm>
        </p:spPr>
        <p:txBody>
          <a:bodyPr>
            <a:noAutofit/>
          </a:bodyPr>
          <a:lstStyle/>
          <a:p>
            <a:r>
              <a:rPr lang="zh-TW" altLang="en-US" sz="2000" dirty="0" smtClean="0"/>
              <a:t>立法</a:t>
            </a:r>
            <a:r>
              <a:rPr lang="zh-TW" altLang="en-US" sz="2000" dirty="0"/>
              <a:t>目的</a:t>
            </a:r>
            <a:r>
              <a:rPr lang="zh-TW" altLang="en-US" sz="2000" dirty="0" smtClean="0"/>
              <a:t>： </a:t>
            </a:r>
            <a:r>
              <a:rPr lang="zh-TW" altLang="en-US" sz="2000" dirty="0"/>
              <a:t>依據</a:t>
            </a:r>
            <a:r>
              <a:rPr lang="en-US" altLang="zh-TW" sz="2000" dirty="0"/>
              <a:t>《</a:t>
            </a:r>
            <a:r>
              <a:rPr lang="zh-TW" altLang="en-US" sz="2000" dirty="0"/>
              <a:t>身心障礙者權益保障法</a:t>
            </a:r>
            <a:r>
              <a:rPr lang="en-US" altLang="zh-TW" sz="2000" dirty="0"/>
              <a:t>》</a:t>
            </a:r>
            <a:r>
              <a:rPr lang="zh-TW" altLang="en-US" sz="2000" dirty="0"/>
              <a:t>及相關辦法，此規定是為照顧身心障礙福利機構團體或庇護工場，鼓勵義務採購單位持續採購其生產的商品及服務。 </a:t>
            </a:r>
          </a:p>
          <a:p>
            <a:r>
              <a:rPr lang="zh-TW" altLang="en-US" sz="2000" dirty="0"/>
              <a:t>適用對象</a:t>
            </a:r>
            <a:r>
              <a:rPr lang="zh-TW" altLang="en-US" sz="2000" dirty="0" smtClean="0"/>
              <a:t>：指</a:t>
            </a:r>
            <a:r>
              <a:rPr lang="zh-TW" altLang="en-US" sz="2000" dirty="0"/>
              <a:t>適用政府採購法的採購預算單位，包括公務預算、各種基金、補助款等。 </a:t>
            </a:r>
          </a:p>
          <a:p>
            <a:r>
              <a:rPr lang="zh-TW" altLang="en-US" sz="2000" dirty="0" smtClean="0"/>
              <a:t>採購</a:t>
            </a:r>
            <a:r>
              <a:rPr lang="zh-TW" altLang="en-US" sz="2000" dirty="0"/>
              <a:t>項目</a:t>
            </a:r>
            <a:r>
              <a:rPr lang="zh-TW" altLang="en-US" sz="2000" dirty="0" smtClean="0"/>
              <a:t>：必須</a:t>
            </a:r>
            <a:r>
              <a:rPr lang="zh-TW" altLang="en-US" sz="2000" dirty="0"/>
              <a:t>向身心障礙福利機構團體或庇護工場採購的物品及服務項目，如食品禮盒、飲料、便當、清潔用品、印刷設計、園藝造景等，這些項目需經由「優採平台」審核通過。 </a:t>
            </a:r>
          </a:p>
          <a:p>
            <a:r>
              <a:rPr lang="zh-TW" altLang="en-US" sz="2000" dirty="0"/>
              <a:t>採購方式</a:t>
            </a:r>
            <a:r>
              <a:rPr lang="zh-TW" altLang="en-US" sz="2000" dirty="0" smtClean="0"/>
              <a:t>：義務</a:t>
            </a:r>
            <a:r>
              <a:rPr lang="zh-TW" altLang="en-US" sz="2000" dirty="0"/>
              <a:t>採購單位應向「優採平台」確認採購對象及商品符合</a:t>
            </a:r>
            <a:r>
              <a:rPr lang="zh-TW" altLang="en-US" sz="2000" dirty="0" smtClean="0"/>
              <a:t>規定</a:t>
            </a:r>
            <a:r>
              <a:rPr lang="zh-TW" altLang="en-US" sz="2000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，</a:t>
            </a:r>
            <a:r>
              <a:rPr lang="zh-TW" altLang="en-US" sz="2000" dirty="0" smtClean="0"/>
              <a:t>採購</a:t>
            </a:r>
            <a:r>
              <a:rPr lang="zh-TW" altLang="en-US" sz="2000" dirty="0"/>
              <a:t>累計金額需達到總額的</a:t>
            </a:r>
            <a:r>
              <a:rPr lang="en-US" altLang="zh-TW" sz="2000" dirty="0"/>
              <a:t>10%</a:t>
            </a:r>
            <a:r>
              <a:rPr lang="zh-TW" altLang="en-US" sz="2000" dirty="0"/>
              <a:t>。 </a:t>
            </a:r>
          </a:p>
          <a:p>
            <a:r>
              <a:rPr lang="zh-TW" altLang="en-US" sz="2000" dirty="0"/>
              <a:t>計算方式：</a:t>
            </a:r>
          </a:p>
          <a:p>
            <a:r>
              <a:rPr lang="zh-TW" altLang="en-US" sz="2000" dirty="0"/>
              <a:t>以義務採購單位該年度採購特定物品及服務的總金額為分母。 </a:t>
            </a:r>
          </a:p>
          <a:p>
            <a:r>
              <a:rPr lang="zh-TW" altLang="en-US" sz="2000" dirty="0"/>
              <a:t>以該年度採購優先採購產品的累計金額為分子。 </a:t>
            </a:r>
          </a:p>
          <a:p>
            <a:r>
              <a:rPr lang="zh-TW" altLang="en-US" sz="2000" dirty="0"/>
              <a:t>計算出分子占分母的百分比，若未達</a:t>
            </a:r>
            <a:r>
              <a:rPr lang="en-US" altLang="zh-TW" sz="2000" dirty="0"/>
              <a:t>10%</a:t>
            </a:r>
            <a:r>
              <a:rPr lang="zh-TW" altLang="en-US" sz="2000" dirty="0"/>
              <a:t>則需檢討。 </a:t>
            </a:r>
            <a:endParaRPr lang="en-US" altLang="zh-TW" sz="2000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總務處優先採購宣導</a:t>
            </a:r>
            <a:endParaRPr lang="zh-TW" altLang="en-US" sz="2800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59337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688632"/>
          </a:xfrm>
        </p:spPr>
        <p:txBody>
          <a:bodyPr>
            <a:normAutofit/>
          </a:bodyPr>
          <a:lstStyle/>
          <a:p>
            <a:pPr algn="ctr" fontAlgn="ctr"/>
            <a:r>
              <a:rPr lang="zh-TW" altLang="en-US" sz="2800" dirty="0"/>
              <a:t>優先採購的物品與服務項目</a:t>
            </a:r>
            <a:r>
              <a:rPr lang="zh-TW" altLang="en-US" dirty="0"/>
              <a:t> </a:t>
            </a:r>
          </a:p>
          <a:p>
            <a:r>
              <a:rPr lang="zh-TW" altLang="en-US" b="1" dirty="0"/>
              <a:t>物品</a:t>
            </a:r>
            <a:r>
              <a:rPr lang="zh-TW" altLang="en-US" dirty="0" smtClean="0"/>
              <a:t>：</a:t>
            </a:r>
            <a:endParaRPr lang="en-US" altLang="zh-TW" dirty="0" smtClean="0"/>
          </a:p>
          <a:p>
            <a:r>
              <a:rPr lang="zh-TW" altLang="en-US" dirty="0" smtClean="0"/>
              <a:t>食品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手工藝品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清潔用品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園藝產品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輔助器具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家庭用品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印刷品</a:t>
            </a:r>
            <a:r>
              <a:rPr lang="zh-TW" altLang="en-US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其他</a:t>
            </a:r>
            <a:r>
              <a:rPr lang="zh-TW" altLang="en-US" dirty="0"/>
              <a:t>經中央主管機關公告的項目</a:t>
            </a:r>
          </a:p>
          <a:p>
            <a:r>
              <a:rPr lang="zh-TW" altLang="en-US" b="1" dirty="0"/>
              <a:t>服務</a:t>
            </a:r>
            <a:r>
              <a:rPr lang="zh-TW" altLang="en-US" dirty="0"/>
              <a:t>：</a:t>
            </a:r>
          </a:p>
          <a:p>
            <a:r>
              <a:rPr lang="zh-TW" altLang="en-US" dirty="0"/>
              <a:t>清潔</a:t>
            </a:r>
            <a:r>
              <a:rPr lang="zh-TW" altLang="en-US" dirty="0" smtClean="0"/>
              <a:t>服務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餐飲服務</a:t>
            </a:r>
            <a:r>
              <a:rPr lang="zh-TW" altLang="en-US" dirty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洗</a:t>
            </a:r>
            <a:r>
              <a:rPr lang="zh-TW" altLang="en-US" dirty="0"/>
              <a:t>車</a:t>
            </a:r>
            <a:r>
              <a:rPr lang="zh-TW" altLang="en-US" dirty="0" smtClean="0"/>
              <a:t>服務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洗衣服務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客</a:t>
            </a:r>
            <a:r>
              <a:rPr lang="zh-TW" altLang="en-US" dirty="0"/>
              <a:t>服</a:t>
            </a:r>
            <a:r>
              <a:rPr lang="zh-TW" altLang="en-US" dirty="0" smtClean="0"/>
              <a:t>服務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代工服務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演藝服務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交通服務</a:t>
            </a:r>
            <a:r>
              <a:rPr lang="zh-TW" altLang="en-US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、</a:t>
            </a:r>
            <a:r>
              <a:rPr lang="zh-TW" altLang="en-US" dirty="0" smtClean="0"/>
              <a:t>其他</a:t>
            </a:r>
            <a:r>
              <a:rPr lang="zh-TW" altLang="en-US" dirty="0"/>
              <a:t>經中央主管機關公告的項目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78699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內容版面配置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936650"/>
              </p:ext>
            </p:extLst>
          </p:nvPr>
        </p:nvGraphicFramePr>
        <p:xfrm>
          <a:off x="683568" y="2636914"/>
          <a:ext cx="7876926" cy="3613248"/>
        </p:xfrm>
        <a:graphic>
          <a:graphicData uri="http://schemas.openxmlformats.org/drawingml/2006/table">
            <a:tbl>
              <a:tblPr/>
              <a:tblGrid>
                <a:gridCol w="2669665">
                  <a:extLst>
                    <a:ext uri="{9D8B030D-6E8A-4147-A177-3AD203B41FA5}">
                      <a16:colId xmlns:a16="http://schemas.microsoft.com/office/drawing/2014/main" val="3505573217"/>
                    </a:ext>
                  </a:extLst>
                </a:gridCol>
                <a:gridCol w="1408727">
                  <a:extLst>
                    <a:ext uri="{9D8B030D-6E8A-4147-A177-3AD203B41FA5}">
                      <a16:colId xmlns:a16="http://schemas.microsoft.com/office/drawing/2014/main" val="1732780660"/>
                    </a:ext>
                  </a:extLst>
                </a:gridCol>
                <a:gridCol w="1635130">
                  <a:extLst>
                    <a:ext uri="{9D8B030D-6E8A-4147-A177-3AD203B41FA5}">
                      <a16:colId xmlns:a16="http://schemas.microsoft.com/office/drawing/2014/main" val="3243764367"/>
                    </a:ext>
                  </a:extLst>
                </a:gridCol>
                <a:gridCol w="1295527">
                  <a:extLst>
                    <a:ext uri="{9D8B030D-6E8A-4147-A177-3AD203B41FA5}">
                      <a16:colId xmlns:a16="http://schemas.microsoft.com/office/drawing/2014/main" val="2354048208"/>
                    </a:ext>
                  </a:extLst>
                </a:gridCol>
                <a:gridCol w="867877">
                  <a:extLst>
                    <a:ext uri="{9D8B030D-6E8A-4147-A177-3AD203B41FA5}">
                      <a16:colId xmlns:a16="http://schemas.microsoft.com/office/drawing/2014/main" val="3957403252"/>
                    </a:ext>
                  </a:extLst>
                </a:gridCol>
              </a:tblGrid>
              <a:tr h="1204416"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＊</a:t>
                      </a: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採購日期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必填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)</a:t>
                      </a:r>
                      <a:b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(</a:t>
                      </a: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格式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:YYYY/MM/DD)</a:t>
                      </a:r>
                      <a:b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</a:b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儲存格格式預設為文字，請勿任意變更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＊</a:t>
                      </a: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優採廠商統編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＊</a:t>
                      </a: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採購商品編號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1" i="0" u="none" strike="noStrike">
                          <a:solidFill>
                            <a:srgbClr val="FF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＊</a:t>
                      </a: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採購金額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品名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4458808"/>
                  </a:ext>
                </a:extLst>
              </a:tr>
              <a:tr h="401472">
                <a:tc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此欄位要輸入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8</a:t>
                      </a: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碼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此欄位不可為 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0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zh-TW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6395149"/>
                  </a:ext>
                </a:extLst>
              </a:tr>
              <a:tr h="4014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2025/03/06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42328132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OA00000363192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$                  88,200 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鋤草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457618"/>
                  </a:ext>
                </a:extLst>
              </a:tr>
              <a:tr h="4014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2025/03/13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31885602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OA00002595386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$                    7,350 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A4</a:t>
                      </a: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影印紙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7670552"/>
                  </a:ext>
                </a:extLst>
              </a:tr>
              <a:tr h="4014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2025/03/21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36699774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OA00001011043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$                  16,000 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LED</a:t>
                      </a:r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燈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710418"/>
                  </a:ext>
                </a:extLst>
              </a:tr>
              <a:tr h="4014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2025/4/10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36633774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OA00003504022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$                    8,760 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環保袋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5838184"/>
                  </a:ext>
                </a:extLst>
              </a:tr>
              <a:tr h="40147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2025/4/22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31885602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OA00002595386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 </a:t>
                      </a:r>
                      <a:r>
                        <a:rPr lang="en-US" altLang="zh-TW" sz="1100" b="0" i="0" u="none" strike="noStrike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$                    3,675 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A4</a:t>
                      </a:r>
                      <a:r>
                        <a:rPr lang="zh-TW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新細明體" panose="02020500000000000000" pitchFamily="18" charset="-120"/>
                          <a:ea typeface="新細明體" panose="02020500000000000000" pitchFamily="18" charset="-120"/>
                        </a:rPr>
                        <a:t>影印紙</a:t>
                      </a:r>
                    </a:p>
                  </a:txBody>
                  <a:tcPr marL="8876" marR="8876" marT="88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4612738"/>
                  </a:ext>
                </a:extLst>
              </a:tr>
            </a:tbl>
          </a:graphicData>
        </a:graphic>
      </p:graphicFrame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/>
          </a:bodyPr>
          <a:lstStyle/>
          <a:p>
            <a:r>
              <a:rPr lang="zh-TW" altLang="en-US" sz="2800" dirty="0" smtClean="0"/>
              <a:t>總務處優先採購宣導</a:t>
            </a:r>
            <a:endParaRPr lang="zh-TW" altLang="en-US" sz="2800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68959-08BF-4507-BEAD-3B9E64034614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95868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訂設計">
  <a:themeElements>
    <a:clrScheme name="自訂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訂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自訂設計">
  <a:themeElements>
    <a:clrScheme name="自訂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訂設計">
      <a:majorFont>
        <a:latin typeface="Arial"/>
        <a:ea typeface="新細明體"/>
        <a:cs typeface=""/>
      </a:majorFont>
      <a:minorFont>
        <a:latin typeface="Arial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訂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訂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訂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2410</TotalTime>
  <Words>290</Words>
  <Application>Microsoft Office PowerPoint</Application>
  <PresentationFormat>如螢幕大小 (4:3)</PresentationFormat>
  <Paragraphs>52</Paragraphs>
  <Slides>3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3</vt:i4>
      </vt:variant>
    </vt:vector>
  </HeadingPairs>
  <TitlesOfParts>
    <vt:vector size="13" baseType="lpstr">
      <vt:lpstr>新細明體</vt:lpstr>
      <vt:lpstr>標楷體</vt:lpstr>
      <vt:lpstr>Arial</vt:lpstr>
      <vt:lpstr>Calibri</vt:lpstr>
      <vt:lpstr>Candara</vt:lpstr>
      <vt:lpstr>Symbol</vt:lpstr>
      <vt:lpstr>Tahoma</vt:lpstr>
      <vt:lpstr>波形</vt:lpstr>
      <vt:lpstr>自訂設計</vt:lpstr>
      <vt:lpstr>1_自訂設計</vt:lpstr>
      <vt:lpstr>總務處優先採購宣導</vt:lpstr>
      <vt:lpstr>PowerPoint 簡報</vt:lpstr>
      <vt:lpstr>總務處優先採購宣導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新生訓練暨家長座談會</dc:title>
  <dc:creator>學務處</dc:creator>
  <cp:lastModifiedBy>20220314</cp:lastModifiedBy>
  <cp:revision>89</cp:revision>
  <cp:lastPrinted>2025-09-26T07:55:47Z</cp:lastPrinted>
  <dcterms:created xsi:type="dcterms:W3CDTF">2012-08-29T01:51:06Z</dcterms:created>
  <dcterms:modified xsi:type="dcterms:W3CDTF">2025-09-30T01:51:53Z</dcterms:modified>
</cp:coreProperties>
</file>